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handoutMasters/handoutMaster1.xml" ContentType="application/vnd.openxmlformats-officedocument.presentationml.handoutMaster+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94" r:id="rId1"/>
  </p:sldMasterIdLst>
  <p:handoutMasterIdLst>
    <p:handoutMasterId r:id="rId14"/>
  </p:handoutMasterIdLst>
  <p:sldIdLst>
    <p:sldId id="256" r:id="rId2"/>
    <p:sldId id="261" r:id="rId3"/>
    <p:sldId id="258" r:id="rId4"/>
    <p:sldId id="259" r:id="rId5"/>
    <p:sldId id="260" r:id="rId6"/>
    <p:sldId id="257" r:id="rId7"/>
    <p:sldId id="262" r:id="rId8"/>
    <p:sldId id="264" r:id="rId9"/>
    <p:sldId id="263" r:id="rId10"/>
    <p:sldId id="265"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2" clrMode="gray"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82" d="100"/>
          <a:sy n="82" d="100"/>
        </p:scale>
        <p:origin x="-8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handoutMaster" Target="handoutMasters/handoutMaster1.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viewProps" Target="viewProps.xml"/><Relationship Id="rId19"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0CD25CE-FE95-F943-AC98-38E527DDAF9C}" type="datetimeFigureOut">
              <a:rPr lang="en-US" smtClean="0"/>
              <a:t>8/25/13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C1B743-9B7B-BB48-9660-20A22A4B1599}"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B31FFEA-B3AE-9142-B75D-B56DA1AC103A}" type="datetimeFigureOut">
              <a:rPr lang="en-US" smtClean="0"/>
              <a:t>8/25/13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38DF85F5-FB5E-4F79-A561-97039C58DE01}"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31FFEA-B3AE-9142-B75D-B56DA1AC103A}" type="datetimeFigureOut">
              <a:rPr lang="en-US" smtClean="0"/>
              <a:t>8/25/13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387BEA-9751-7842-AD58-EAF65ECA1FB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31FFEA-B3AE-9142-B75D-B56DA1AC103A}" type="datetimeFigureOut">
              <a:rPr lang="en-US" smtClean="0"/>
              <a:t>8/25/13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387BEA-9751-7842-AD58-EAF65ECA1FB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B31FFEA-B3AE-9142-B75D-B56DA1AC103A}" type="datetimeFigureOut">
              <a:rPr lang="en-US" smtClean="0"/>
              <a:t>8/25/13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387BEA-9751-7842-AD58-EAF65ECA1FB4}"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B31FFEA-B3AE-9142-B75D-B56DA1AC103A}" type="datetimeFigureOut">
              <a:rPr lang="en-US" smtClean="0"/>
              <a:t>8/25/13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F7387BEA-9751-7842-AD58-EAF65ECA1FB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B31FFEA-B3AE-9142-B75D-B56DA1AC103A}" type="datetimeFigureOut">
              <a:rPr lang="en-US" smtClean="0"/>
              <a:t>8/25/13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387BEA-9751-7842-AD58-EAF65ECA1FB4}"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B31FFEA-B3AE-9142-B75D-B56DA1AC103A}" type="datetimeFigureOut">
              <a:rPr lang="en-US" smtClean="0"/>
              <a:t>8/25/13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387BEA-9751-7842-AD58-EAF65ECA1FB4}"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B31FFEA-B3AE-9142-B75D-B56DA1AC103A}" type="datetimeFigureOut">
              <a:rPr lang="en-US" smtClean="0"/>
              <a:t>8/25/13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387BEA-9751-7842-AD58-EAF65ECA1FB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31FFEA-B3AE-9142-B75D-B56DA1AC103A}" type="datetimeFigureOut">
              <a:rPr lang="en-US" smtClean="0"/>
              <a:t>8/25/13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387BEA-9751-7842-AD58-EAF65ECA1FB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B31FFEA-B3AE-9142-B75D-B56DA1AC103A}" type="datetimeFigureOut">
              <a:rPr lang="en-US" smtClean="0"/>
              <a:t>8/25/13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A4845-A08A-4DF4-8D99-E2E7B6D41C67}"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B31FFEA-B3AE-9142-B75D-B56DA1AC103A}" type="datetimeFigureOut">
              <a:rPr lang="en-US" smtClean="0"/>
              <a:t>8/25/13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F7387BEA-9751-7842-AD58-EAF65ECA1FB4}"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B31FFEA-B3AE-9142-B75D-B56DA1AC103A}" type="datetimeFigureOut">
              <a:rPr lang="en-US" smtClean="0"/>
              <a:t>8/25/13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F7387BEA-9751-7842-AD58-EAF65ECA1FB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hyperlink" Target="http://www4.studyisland.com/cfw/content/show-lesson/a641d6?CFID=36277649&amp;CFTOKEN=93345625&amp;packID=b12f5a4"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from Study Island</a:t>
            </a:r>
            <a:endParaRPr lang="en-US" dirty="0"/>
          </a:p>
        </p:txBody>
      </p:sp>
      <p:sp>
        <p:nvSpPr>
          <p:cNvPr id="2" name="Title 1"/>
          <p:cNvSpPr>
            <a:spLocks noGrp="1"/>
          </p:cNvSpPr>
          <p:nvPr>
            <p:ph type="ctrTitle"/>
          </p:nvPr>
        </p:nvSpPr>
        <p:spPr/>
        <p:txBody>
          <a:bodyPr>
            <a:normAutofit/>
          </a:bodyPr>
          <a:lstStyle/>
          <a:p>
            <a:r>
              <a:rPr lang="en-US" dirty="0" smtClean="0"/>
              <a:t>Finding the Main Idea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answer is…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The main idea of this article is </a:t>
            </a:r>
            <a:r>
              <a:rPr lang="en-US" dirty="0" smtClean="0">
                <a:solidFill>
                  <a:srgbClr val="FF0000"/>
                </a:solidFill>
              </a:rPr>
              <a:t>“</a:t>
            </a:r>
            <a:r>
              <a:rPr lang="en-US" sz="2800" dirty="0" smtClean="0">
                <a:solidFill>
                  <a:srgbClr val="FF0000"/>
                </a:solidFill>
              </a:rPr>
              <a:t>Children today are watching twice as much television on average than children were watching five years ago</a:t>
            </a:r>
            <a:r>
              <a:rPr lang="en-US" sz="2800" dirty="0" smtClean="0">
                <a:solidFill>
                  <a:srgbClr val="FF0000"/>
                </a:solidFill>
              </a:rPr>
              <a:t>.”</a:t>
            </a:r>
            <a:endParaRPr lang="en-US" dirty="0" smtClean="0">
              <a:solidFill>
                <a:srgbClr val="FF0000"/>
              </a:solidFill>
            </a:endParaRPr>
          </a:p>
          <a:p>
            <a:r>
              <a:rPr lang="en-US" sz="1882" dirty="0" smtClean="0"/>
              <a:t>Example: How </a:t>
            </a:r>
            <a:r>
              <a:rPr lang="en-US" sz="1882" dirty="0" smtClean="0"/>
              <a:t>much television do you watch?  Children today are watching twice as much television on average than children were watching five years ago. Kids under age 6 watch an average of about 2 hours of screen media a day, primarily TV and videos or DVDs.  This number has risen approximately 40% from five years ago.  Kids and teens 8 to 18 years spend nearly 4 hours a day in front of a TV screen and almost 2 additional hours on the computer (outside of schoolwork) and playing video games.  Unfortunately, this number was 65% lower when compared to five years ago. As kids get older, too much screen time can interfere with activities such as being physically active, reading, doing homework, playing with friends, and spending time with family. It is important to set viewing limits to ensure that your kids don't spend too much time parked in front of the TV.</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Topic vs. Main idea</a:t>
            </a:r>
            <a:endParaRPr lang="en-US" dirty="0"/>
          </a:p>
        </p:txBody>
      </p:sp>
      <p:sp>
        <p:nvSpPr>
          <p:cNvPr id="4" name="Text Placeholder 3"/>
          <p:cNvSpPr>
            <a:spLocks noGrp="1"/>
          </p:cNvSpPr>
          <p:nvPr>
            <p:ph type="body" idx="1"/>
          </p:nvPr>
        </p:nvSpPr>
        <p:spPr/>
        <p:txBody>
          <a:bodyPr/>
          <a:lstStyle/>
          <a:p>
            <a:r>
              <a:rPr lang="en-US" dirty="0" smtClean="0"/>
              <a:t>Topic</a:t>
            </a:r>
            <a:endParaRPr lang="en-US" dirty="0"/>
          </a:p>
        </p:txBody>
      </p:sp>
      <p:sp>
        <p:nvSpPr>
          <p:cNvPr id="6" name="Text Placeholder 5"/>
          <p:cNvSpPr>
            <a:spLocks noGrp="1"/>
          </p:cNvSpPr>
          <p:nvPr>
            <p:ph type="body" sz="half" idx="3"/>
          </p:nvPr>
        </p:nvSpPr>
        <p:spPr/>
        <p:txBody>
          <a:bodyPr/>
          <a:lstStyle/>
          <a:p>
            <a:r>
              <a:rPr lang="en-US" dirty="0" smtClean="0"/>
              <a:t>Main idea</a:t>
            </a:r>
            <a:endParaRPr lang="en-US" dirty="0"/>
          </a:p>
        </p:txBody>
      </p:sp>
      <p:sp>
        <p:nvSpPr>
          <p:cNvPr id="5" name="Content Placeholder 4"/>
          <p:cNvSpPr>
            <a:spLocks noGrp="1"/>
          </p:cNvSpPr>
          <p:nvPr>
            <p:ph sz="half" idx="2"/>
          </p:nvPr>
        </p:nvSpPr>
        <p:spPr/>
        <p:txBody>
          <a:bodyPr/>
          <a:lstStyle/>
          <a:p>
            <a:r>
              <a:rPr lang="en-US" dirty="0" smtClean="0"/>
              <a:t>Television</a:t>
            </a:r>
            <a:r>
              <a:rPr lang="en-US" dirty="0" smtClean="0"/>
              <a:t>-watching habits of children. </a:t>
            </a:r>
            <a:endParaRPr lang="en-US" dirty="0" smtClean="0"/>
          </a:p>
          <a:p>
            <a:r>
              <a:rPr lang="en-US" dirty="0" smtClean="0"/>
              <a:t>Basic</a:t>
            </a:r>
            <a:endParaRPr lang="en-US" dirty="0"/>
          </a:p>
        </p:txBody>
      </p:sp>
      <p:sp>
        <p:nvSpPr>
          <p:cNvPr id="7" name="Content Placeholder 6"/>
          <p:cNvSpPr>
            <a:spLocks noGrp="1"/>
          </p:cNvSpPr>
          <p:nvPr>
            <p:ph sz="half" idx="4"/>
          </p:nvPr>
        </p:nvSpPr>
        <p:spPr/>
        <p:txBody>
          <a:bodyPr/>
          <a:lstStyle/>
          <a:p>
            <a:r>
              <a:rPr lang="en-US" dirty="0" smtClean="0"/>
              <a:t>“</a:t>
            </a:r>
            <a:r>
              <a:rPr lang="en-US" sz="2400" dirty="0" smtClean="0"/>
              <a:t>Children today are watching twice as much television on average than children were watching five years ago.”</a:t>
            </a:r>
            <a:endParaRPr lang="en-US" dirty="0" smtClean="0"/>
          </a:p>
          <a:p>
            <a:r>
              <a:rPr lang="en-US" dirty="0" smtClean="0"/>
              <a:t>More detailed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accel="50000" decel="5000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accel="50000" decel="5000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accel="50000" decel="50000" fill="hold" grpId="0"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 calcmode="lin" valueType="num">
                                      <p:cBhvr additive="base">
                                        <p:cTn id="2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accel="50000" decel="50000" fill="hold" grpId="1" nodeType="click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 calcmode="lin" valueType="num">
                                      <p:cBhvr additive="base">
                                        <p:cTn id="2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accel="50000" decel="50000" fill="hold" grpId="1" nodeType="click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 calcmode="lin" valueType="num">
                                      <p:cBhvr additive="base">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grpId="0" nodeType="click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Effect transition="in" filter="slide(fromBottom)">
                                      <p:cBhvr>
                                        <p:cTn id="41" dur="500"/>
                                        <p:tgtEl>
                                          <p:spTgt spid="6">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accel="50000" decel="50000" fill="hold" grpId="1" nodeType="clickEffect">
                                  <p:stCondLst>
                                    <p:cond delay="0"/>
                                  </p:stCondLst>
                                  <p:childTnLst>
                                    <p:set>
                                      <p:cBhvr>
                                        <p:cTn id="45" dur="1" fill="hold">
                                          <p:stCondLst>
                                            <p:cond delay="0"/>
                                          </p:stCondLst>
                                        </p:cTn>
                                        <p:tgtEl>
                                          <p:spTgt spid="6">
                                            <p:txEl>
                                              <p:pRg st="0" end="0"/>
                                            </p:txEl>
                                          </p:spTgt>
                                        </p:tgtEl>
                                        <p:attrNameLst>
                                          <p:attrName>style.visibility</p:attrName>
                                        </p:attrNameLst>
                                      </p:cBhvr>
                                      <p:to>
                                        <p:strVal val="visible"/>
                                      </p:to>
                                    </p:set>
                                    <p:anim calcmode="lin" valueType="num">
                                      <p:cBhvr additive="base">
                                        <p:cTn id="4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2" presetClass="entr" presetSubtype="4" fill="hold" grpId="0" nodeType="clickEffect">
                                  <p:stCondLst>
                                    <p:cond delay="0"/>
                                  </p:stCondLst>
                                  <p:childTnLst>
                                    <p:set>
                                      <p:cBhvr>
                                        <p:cTn id="51" dur="1" fill="hold">
                                          <p:stCondLst>
                                            <p:cond delay="0"/>
                                          </p:stCondLst>
                                        </p:cTn>
                                        <p:tgtEl>
                                          <p:spTgt spid="7">
                                            <p:txEl>
                                              <p:pRg st="0" end="0"/>
                                            </p:txEl>
                                          </p:spTgt>
                                        </p:tgtEl>
                                        <p:attrNameLst>
                                          <p:attrName>style.visibility</p:attrName>
                                        </p:attrNameLst>
                                      </p:cBhvr>
                                      <p:to>
                                        <p:strVal val="visible"/>
                                      </p:to>
                                    </p:set>
                                    <p:animEffect transition="in" filter="slide(fromBottom)">
                                      <p:cBhvr>
                                        <p:cTn id="52" dur="500"/>
                                        <p:tgtEl>
                                          <p:spTgt spid="7">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Effect transition="in" filter="slide(fromBottom)">
                                      <p:cBhvr>
                                        <p:cTn id="57" dur="500"/>
                                        <p:tgtEl>
                                          <p:spTgt spid="7">
                                            <p:txEl>
                                              <p:pRg st="1" end="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accel="50000" decel="50000" fill="hold" grpId="1" nodeType="clickEffect">
                                  <p:stCondLst>
                                    <p:cond delay="0"/>
                                  </p:stCondLst>
                                  <p:childTnLst>
                                    <p:set>
                                      <p:cBhvr>
                                        <p:cTn id="61" dur="1" fill="hold">
                                          <p:stCondLst>
                                            <p:cond delay="0"/>
                                          </p:stCondLst>
                                        </p:cTn>
                                        <p:tgtEl>
                                          <p:spTgt spid="7">
                                            <p:txEl>
                                              <p:pRg st="0" end="0"/>
                                            </p:txEl>
                                          </p:spTgt>
                                        </p:tgtEl>
                                        <p:attrNameLst>
                                          <p:attrName>style.visibility</p:attrName>
                                        </p:attrNameLst>
                                      </p:cBhvr>
                                      <p:to>
                                        <p:strVal val="visible"/>
                                      </p:to>
                                    </p:set>
                                    <p:anim calcmode="lin" valueType="num">
                                      <p:cBhvr additive="base">
                                        <p:cTn id="6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accel="50000" decel="50000" fill="hold" grpId="1" nodeType="clickEffect">
                                  <p:stCondLst>
                                    <p:cond delay="0"/>
                                  </p:stCondLst>
                                  <p:childTnLst>
                                    <p:set>
                                      <p:cBhvr>
                                        <p:cTn id="67" dur="1" fill="hold">
                                          <p:stCondLst>
                                            <p:cond delay="0"/>
                                          </p:stCondLst>
                                        </p:cTn>
                                        <p:tgtEl>
                                          <p:spTgt spid="7">
                                            <p:txEl>
                                              <p:pRg st="1" end="1"/>
                                            </p:txEl>
                                          </p:spTgt>
                                        </p:tgtEl>
                                        <p:attrNameLst>
                                          <p:attrName>style.visibility</p:attrName>
                                        </p:attrNameLst>
                                      </p:cBhvr>
                                      <p:to>
                                        <p:strVal val="visible"/>
                                      </p:to>
                                    </p:set>
                                    <p:anim calcmode="lin" valueType="num">
                                      <p:cBhvr additive="base">
                                        <p:cTn id="6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6" grpId="0" build="p"/>
      <p:bldP spid="6" grpId="1" build="p"/>
      <p:bldP spid="5" grpId="0" build="p"/>
      <p:bldP spid="5" grpId="1" build="p"/>
      <p:bldP spid="7" grpId="0" build="p"/>
      <p:bldP spid="7" grpId="1"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Video Review and Practice</a:t>
            </a:r>
            <a:endParaRPr lang="en-US" dirty="0"/>
          </a:p>
        </p:txBody>
      </p:sp>
      <p:sp>
        <p:nvSpPr>
          <p:cNvPr id="8" name="Content Placeholder 7"/>
          <p:cNvSpPr>
            <a:spLocks noGrp="1"/>
          </p:cNvSpPr>
          <p:nvPr>
            <p:ph sz="quarter" idx="1"/>
          </p:nvPr>
        </p:nvSpPr>
        <p:spPr/>
        <p:txBody>
          <a:bodyPr/>
          <a:lstStyle/>
          <a:p>
            <a:r>
              <a:rPr lang="en-US" dirty="0" smtClean="0">
                <a:hlinkClick r:id="rId2"/>
              </a:rPr>
              <a:t>Video Lesson and Review</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“main idea?”</a:t>
            </a:r>
            <a:endParaRPr lang="en-US" dirty="0"/>
          </a:p>
        </p:txBody>
      </p:sp>
      <p:sp>
        <p:nvSpPr>
          <p:cNvPr id="3" name="Content Placeholder 2"/>
          <p:cNvSpPr>
            <a:spLocks noGrp="1"/>
          </p:cNvSpPr>
          <p:nvPr>
            <p:ph sz="quarter" idx="1"/>
          </p:nvPr>
        </p:nvSpPr>
        <p:spPr/>
        <p:txBody>
          <a:bodyPr/>
          <a:lstStyle/>
          <a:p>
            <a:r>
              <a:rPr lang="en-US" dirty="0" smtClean="0"/>
              <a:t>The main idea of a story or passage is </a:t>
            </a:r>
            <a:r>
              <a:rPr lang="en-US" dirty="0" smtClean="0">
                <a:solidFill>
                  <a:srgbClr val="FF0000"/>
                </a:solidFill>
              </a:rPr>
              <a:t>what the passage is mostly about.</a:t>
            </a:r>
          </a:p>
          <a:p>
            <a:r>
              <a:rPr lang="en-US" dirty="0" smtClean="0"/>
              <a:t>It is the </a:t>
            </a:r>
            <a:r>
              <a:rPr lang="en-US" dirty="0" smtClean="0">
                <a:solidFill>
                  <a:srgbClr val="FF0000"/>
                </a:solidFill>
              </a:rPr>
              <a:t>basic idea </a:t>
            </a:r>
            <a:r>
              <a:rPr lang="en-US" dirty="0" smtClean="0"/>
              <a:t>that the author wants the reader to understand.</a:t>
            </a:r>
            <a:endParaRPr lang="en-US"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t>
            </a:r>
            <a:r>
              <a:rPr lang="en-US" dirty="0" err="1" smtClean="0"/>
              <a:t>question(s</a:t>
            </a:r>
            <a:r>
              <a:rPr lang="en-US" dirty="0" smtClean="0"/>
              <a:t>) should I ask to find the main idea?</a:t>
            </a:r>
            <a:endParaRPr lang="en-US" dirty="0"/>
          </a:p>
        </p:txBody>
      </p:sp>
      <p:sp>
        <p:nvSpPr>
          <p:cNvPr id="3" name="Content Placeholder 2"/>
          <p:cNvSpPr>
            <a:spLocks noGrp="1"/>
          </p:cNvSpPr>
          <p:nvPr>
            <p:ph sz="quarter" idx="1"/>
          </p:nvPr>
        </p:nvSpPr>
        <p:spPr/>
        <p:txBody>
          <a:bodyPr/>
          <a:lstStyle/>
          <a:p>
            <a:r>
              <a:rPr lang="en-US" dirty="0" smtClean="0"/>
              <a:t>When you are looking for the main idea of a passage, ask yourself…</a:t>
            </a:r>
          </a:p>
          <a:p>
            <a:pPr lvl="1"/>
            <a:r>
              <a:rPr lang="en-US" dirty="0" smtClean="0">
                <a:solidFill>
                  <a:srgbClr val="FF0000"/>
                </a:solidFill>
              </a:rPr>
              <a:t>Why did the author write this passage?</a:t>
            </a:r>
          </a:p>
          <a:p>
            <a:pPr lvl="1"/>
            <a:r>
              <a:rPr lang="en-US" dirty="0" smtClean="0">
                <a:solidFill>
                  <a:srgbClr val="FF0000"/>
                </a:solidFill>
              </a:rPr>
              <a:t>What is the passage mostly about?</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1"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can I check to see if I selected the correct main idea?</a:t>
            </a:r>
            <a:endParaRPr lang="en-US" dirty="0"/>
          </a:p>
        </p:txBody>
      </p:sp>
      <p:sp>
        <p:nvSpPr>
          <p:cNvPr id="3" name="Content Placeholder 2"/>
          <p:cNvSpPr>
            <a:spLocks noGrp="1"/>
          </p:cNvSpPr>
          <p:nvPr>
            <p:ph sz="quarter" idx="1"/>
          </p:nvPr>
        </p:nvSpPr>
        <p:spPr/>
        <p:txBody>
          <a:bodyPr/>
          <a:lstStyle/>
          <a:p>
            <a:r>
              <a:rPr lang="en-US" dirty="0" smtClean="0"/>
              <a:t>When you think you know what the main idea is, ask yourself…</a:t>
            </a:r>
          </a:p>
          <a:p>
            <a:pPr lvl="1"/>
            <a:r>
              <a:rPr lang="en-US" dirty="0" smtClean="0">
                <a:solidFill>
                  <a:srgbClr val="FF0000"/>
                </a:solidFill>
              </a:rPr>
              <a:t>Do all of the sentences in the passage support this idea?</a:t>
            </a:r>
          </a:p>
          <a:p>
            <a:pPr lvl="2"/>
            <a:r>
              <a:rPr lang="en-US" dirty="0" smtClean="0"/>
              <a:t>If the answer is </a:t>
            </a:r>
            <a:r>
              <a:rPr lang="en-US" dirty="0" smtClean="0">
                <a:solidFill>
                  <a:srgbClr val="FF0000"/>
                </a:solidFill>
              </a:rPr>
              <a:t>yes</a:t>
            </a:r>
            <a:r>
              <a:rPr lang="en-US" dirty="0" smtClean="0"/>
              <a:t>, you have found the main idea.  </a:t>
            </a:r>
          </a:p>
          <a:p>
            <a:pPr lvl="2"/>
            <a:r>
              <a:rPr lang="en-US" dirty="0" smtClean="0"/>
              <a:t>If the answer is </a:t>
            </a:r>
            <a:r>
              <a:rPr lang="en-US" dirty="0" smtClean="0">
                <a:solidFill>
                  <a:srgbClr val="FF0000"/>
                </a:solidFill>
              </a:rPr>
              <a:t>no</a:t>
            </a:r>
            <a:r>
              <a:rPr lang="en-US" dirty="0" smtClean="0"/>
              <a:t>, read the passage again.</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 vs. Main idea</a:t>
            </a:r>
            <a:endParaRPr lang="en-US" dirty="0"/>
          </a:p>
        </p:txBody>
      </p:sp>
      <p:sp>
        <p:nvSpPr>
          <p:cNvPr id="3" name="Content Placeholder 2"/>
          <p:cNvSpPr>
            <a:spLocks noGrp="1"/>
          </p:cNvSpPr>
          <p:nvPr>
            <p:ph sz="quarter" idx="1"/>
          </p:nvPr>
        </p:nvSpPr>
        <p:spPr/>
        <p:txBody>
          <a:bodyPr>
            <a:normAutofit/>
          </a:bodyPr>
          <a:lstStyle/>
          <a:p>
            <a:r>
              <a:rPr lang="en-US" dirty="0" smtClean="0"/>
              <a:t>The topic of a passage and the main idea of a passage are </a:t>
            </a:r>
            <a:r>
              <a:rPr lang="en-US" dirty="0" smtClean="0">
                <a:solidFill>
                  <a:srgbClr val="FF0000"/>
                </a:solidFill>
              </a:rPr>
              <a:t>NOT </a:t>
            </a:r>
            <a:r>
              <a:rPr lang="en-US" dirty="0" smtClean="0"/>
              <a:t>the same.</a:t>
            </a:r>
          </a:p>
          <a:p>
            <a:r>
              <a:rPr lang="en-US" dirty="0" smtClean="0"/>
              <a:t>The </a:t>
            </a:r>
            <a:r>
              <a:rPr lang="en-US" dirty="0" smtClean="0">
                <a:solidFill>
                  <a:srgbClr val="FF0000"/>
                </a:solidFill>
              </a:rPr>
              <a:t>main idea </a:t>
            </a:r>
            <a:r>
              <a:rPr lang="en-US" dirty="0" smtClean="0"/>
              <a:t>is more detailed, or </a:t>
            </a:r>
            <a:r>
              <a:rPr lang="en-US" dirty="0" smtClean="0">
                <a:solidFill>
                  <a:srgbClr val="FF0000"/>
                </a:solidFill>
              </a:rPr>
              <a:t>specific</a:t>
            </a:r>
            <a:r>
              <a:rPr lang="en-US" dirty="0" smtClean="0"/>
              <a:t>, than a topic.</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How </a:t>
            </a:r>
            <a:r>
              <a:rPr lang="en-US" dirty="0" smtClean="0"/>
              <a:t>much television do you watch?  Children today are watching twice as much television on average than children were watching five years ago. Kids under age 6 watch an average of about 2 hours of screen media a day, primarily TV and videos or DVDs.  This number has risen approximately 40% from five years ago.  Kids and teens 8 to 18 years spend nearly 4 hours a day in front of a TV screen and almost 2 additional hours on the computer (outside of schoolwork) and playing video games.  Unfortunately, this number was 65% lower when compared to five years ago. As kids get older, too much screen time can interfere with activities such as being physically active, reading, doing homework, playing with friends, and spending time with family.</a:t>
            </a:r>
            <a:r>
              <a:rPr lang="en-US" dirty="0" smtClean="0"/>
              <a:t> It is </a:t>
            </a:r>
            <a:r>
              <a:rPr lang="en-US" dirty="0" smtClean="0"/>
              <a:t>important to set viewing limits to ensure that your kids don't spend too much time parked in front of the TV.</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topic of this article?</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How much television do you watch?  Children today are watching twice as much television on average than children were watching five years ago. Kids under age 6 watch an average of about 2 hours of screen media a day, primarily TV and videos or DVDs.  This number has risen approximately 40% from five years ago.  Kids and teens 8 to 18 years spend nearly 4 hours a day in front of a TV screen and almost 2 additional hours on the computer (outside of schoolwork) and playing video games.  Unfortunately, this number was 65% lower when compared to five years ago. As kids get older, too much screen time can interfere with activities such as being physically active, reading, doing homework, playing with friends, and spending time with family. It is important to set viewing limits to ensure that your kids don't spend too much time parked in front of the TV.</a:t>
            </a:r>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answer is…</a:t>
            </a:r>
            <a:endParaRPr lang="en-US" dirty="0"/>
          </a:p>
        </p:txBody>
      </p:sp>
      <p:sp>
        <p:nvSpPr>
          <p:cNvPr id="3" name="Content Placeholder 2"/>
          <p:cNvSpPr>
            <a:spLocks noGrp="1"/>
          </p:cNvSpPr>
          <p:nvPr>
            <p:ph sz="quarter" idx="1"/>
          </p:nvPr>
        </p:nvSpPr>
        <p:spPr/>
        <p:txBody>
          <a:bodyPr>
            <a:normAutofit/>
          </a:bodyPr>
          <a:lstStyle/>
          <a:p>
            <a:r>
              <a:rPr lang="en-US" dirty="0" smtClean="0"/>
              <a:t>The topic of this article is </a:t>
            </a:r>
            <a:r>
              <a:rPr lang="en-US" dirty="0" smtClean="0">
                <a:solidFill>
                  <a:srgbClr val="FF0000"/>
                </a:solidFill>
              </a:rPr>
              <a:t>the television-watching habits of children. </a:t>
            </a:r>
          </a:p>
          <a:p>
            <a:r>
              <a:rPr lang="en-US" sz="1882" dirty="0" smtClean="0"/>
              <a:t>Example: How </a:t>
            </a:r>
            <a:r>
              <a:rPr lang="en-US" sz="1882" dirty="0" smtClean="0"/>
              <a:t>much television do you watch?  Children today are watching twice as much television on average than children were watching five years ago. Kids under age 6 watch an average of about 2 hours of screen media a day, primarily TV and videos or DVDs.  This number has risen approximately 40% from five years ago.  Kids and teens 8 to 18 years spend nearly 4 hours a day in front of a TV screen and almost 2 additional hours on the computer (outside of schoolwork) and playing video games.  Unfortunately, this number was 65% lower when compared to five years ago. As kids get older, too much screen time can interfere with activities such as being physically active, reading, doing homework, playing with friends, and spending time with family. It is important to set viewing limits to ensure that your kids don't spend too much time parked in front of the TV.</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main idea of this article?</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How much television do you watch?  Children today are watching twice as much television on average than children were watching five years ago. Kids under age 6 watch an average of about 2 hours of screen media a day, primarily TV and videos or DVDs.  This number has risen approximately 40% from five years ago.  Kids and teens 8 to 18 years spend nearly 4 hours a day in front of a TV screen and almost 2 additional hours on the computer (outside of schoolwork) and playing video games.  Unfortunately, this number was 65% lower when compared to five years ago. As kids get older, too much screen time can interfere with activities such as being physically active, reading, doing homework, playing with friends, and spending time with family. It is important to set viewing limits to ensure that your kids don't spend too much time parked in front of the TV.</a:t>
            </a:r>
          </a:p>
          <a:p>
            <a:pPr>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Equity.thmx</Template>
  <TotalTime>71</TotalTime>
  <Words>1163</Words>
  <Application>Microsoft Macintosh PowerPoint</Application>
  <PresentationFormat>On-screen Show (4:3)</PresentationFormat>
  <Paragraphs>38</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Equity</vt:lpstr>
      <vt:lpstr>Finding the Main Idea</vt:lpstr>
      <vt:lpstr>What is “main idea?”</vt:lpstr>
      <vt:lpstr>What question(s) should I ask to find the main idea?</vt:lpstr>
      <vt:lpstr>How can I check to see if I selected the correct main idea?</vt:lpstr>
      <vt:lpstr>Topic vs. Main idea</vt:lpstr>
      <vt:lpstr>Example: </vt:lpstr>
      <vt:lpstr>What is the topic of this article?</vt:lpstr>
      <vt:lpstr>The answer is…</vt:lpstr>
      <vt:lpstr>What is the main idea of this article?</vt:lpstr>
      <vt:lpstr>The answer is…</vt:lpstr>
      <vt:lpstr>Comparison: Topic vs. Main idea</vt:lpstr>
      <vt:lpstr>Video Review and Practice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Finding the Main Idea</dc:title>
  <dc:creator>Erica Pasquale</dc:creator>
  <cp:lastModifiedBy>Erica Pasquale</cp:lastModifiedBy>
  <cp:revision>3</cp:revision>
  <cp:lastPrinted>2013-08-25T23:01:18Z</cp:lastPrinted>
  <dcterms:created xsi:type="dcterms:W3CDTF">2013-08-25T22:04:52Z</dcterms:created>
  <dcterms:modified xsi:type="dcterms:W3CDTF">2013-08-25T23:16:37Z</dcterms:modified>
</cp:coreProperties>
</file>